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B42C593-6DBD-43DE-AC0C-BCA7F313A3FA}">
  <a:tblStyle styleId="{FB42C593-6DBD-43DE-AC0C-BCA7F313A3FA}" styleName="Table_0">
    <a:wholeTbl>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 I will select 2 best slides (i will give them extra points and students will present for CIS committee)</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8" name="Shape 22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9" name="Shape 22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8" name="Shape 23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9" name="Shape 23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8" name="Shape 24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9" name="Shape 24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8" name="Shape 25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9" name="Shape 25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8" name="Shape 26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69" name="Shape 26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6" name="Shape 1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7" name="Shape 1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7" name="Shape 16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8" name="Shape 17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6" name="Shape 18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194" name="Shape 19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1" name="Shape 20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2" name="Shape 20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8" name="Shape 21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9" name="Shape 21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9.png"/><Relationship Id="rId12"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mailto:eli005@fiu.edu" TargetMode="External"/><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12.png"/><Relationship Id="rId8"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12.png"/><Relationship Id="rId7"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Learning with VR</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Edvin Li, Deon Davis</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Owner:Shahin Vassig</a:t>
            </a:r>
            <a:r>
              <a:rPr lang="en-US" sz="2500"/>
              <a:t>h</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Summer 2017</a:t>
            </a:r>
          </a:p>
        </p:txBody>
      </p:sp>
      <p:sp>
        <p:nvSpPr>
          <p:cNvPr id="152" name="Shape 152"/>
          <p:cNvSpPr txBox="1"/>
          <p:nvPr/>
        </p:nvSpPr>
        <p:spPr>
          <a:xfrm>
            <a:off x="585850" y="5942950"/>
            <a:ext cx="1550700" cy="6204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skope2.PNG" id="153" name="Shape 153"/>
          <p:cNvPicPr preferRelativeResize="0"/>
          <p:nvPr/>
        </p:nvPicPr>
        <p:blipFill rotWithShape="1">
          <a:blip r:embed="rId3">
            <a:alphaModFix/>
          </a:blip>
          <a:srcRect b="5532" l="0" r="0" t="5523"/>
          <a:stretch/>
        </p:blipFill>
        <p:spPr>
          <a:xfrm>
            <a:off x="407146" y="5820700"/>
            <a:ext cx="3164700" cy="86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#3 - #217 Movement Via Touch</a:t>
            </a:r>
          </a:p>
        </p:txBody>
      </p:sp>
      <p:sp>
        <p:nvSpPr>
          <p:cNvPr id="232" name="Shape 232"/>
          <p:cNvSpPr txBox="1"/>
          <p:nvPr>
            <p:ph idx="1" type="body"/>
          </p:nvPr>
        </p:nvSpPr>
        <p:spPr>
          <a:xfrm>
            <a:off x="779462" y="1828800"/>
            <a:ext cx="3657600" cy="42195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sp>
        <p:nvSpPr>
          <p:cNvPr id="233" name="Shape 233"/>
          <p:cNvSpPr txBox="1"/>
          <p:nvPr>
            <p:ph idx="2" type="body"/>
          </p:nvPr>
        </p:nvSpPr>
        <p:spPr>
          <a:xfrm>
            <a:off x="4688541" y="1828800"/>
            <a:ext cx="3657600" cy="4219500"/>
          </a:xfrm>
          <a:prstGeom prst="rect">
            <a:avLst/>
          </a:prstGeom>
        </p:spPr>
        <p:txBody>
          <a:bodyPr anchorCtr="0" anchor="t" bIns="91425" lIns="91425" rIns="91425" tIns="91425">
            <a:noAutofit/>
          </a:bodyPr>
          <a:lstStyle/>
          <a:p>
            <a:pPr indent="-228600" lvl="0" marL="457200" rtl="0">
              <a:spcBef>
                <a:spcPts val="0"/>
              </a:spcBef>
            </a:pPr>
            <a:r>
              <a:rPr lang="en-US"/>
              <a:t>Movement can be activated by touching the “Click to walk” button when looking down, or two finger press.</a:t>
            </a:r>
          </a:p>
          <a:p>
            <a:pPr indent="-228600" lvl="0" marL="457200" rtl="0">
              <a:spcBef>
                <a:spcPts val="0"/>
              </a:spcBef>
            </a:pPr>
            <a:r>
              <a:rPr lang="en-US"/>
              <a:t>Either action will activate the auto walk script.</a:t>
            </a:r>
          </a:p>
          <a:p>
            <a:pPr indent="-228600" lvl="0" marL="457200">
              <a:spcBef>
                <a:spcPts val="0"/>
              </a:spcBef>
            </a:pPr>
            <a:r>
              <a:rPr lang="en-US"/>
              <a:t>The camera is set to first person and is the object being moved.</a:t>
            </a:r>
          </a:p>
        </p:txBody>
      </p:sp>
      <p:pic>
        <p:nvPicPr>
          <p:cNvPr id="234" name="Shape 234"/>
          <p:cNvPicPr preferRelativeResize="0"/>
          <p:nvPr/>
        </p:nvPicPr>
        <p:blipFill>
          <a:blip r:embed="rId3">
            <a:alphaModFix/>
          </a:blip>
          <a:stretch>
            <a:fillRect/>
          </a:stretch>
        </p:blipFill>
        <p:spPr>
          <a:xfrm>
            <a:off x="152400" y="1828800"/>
            <a:ext cx="4432061" cy="2773000"/>
          </a:xfrm>
          <a:prstGeom prst="rect">
            <a:avLst/>
          </a:prstGeom>
          <a:noFill/>
          <a:ln>
            <a:noFill/>
          </a:ln>
        </p:spPr>
      </p:pic>
      <p:pic>
        <p:nvPicPr>
          <p:cNvPr id="235" name="Shape 235"/>
          <p:cNvPicPr preferRelativeResize="0"/>
          <p:nvPr/>
        </p:nvPicPr>
        <p:blipFill>
          <a:blip r:embed="rId4">
            <a:alphaModFix/>
          </a:blip>
          <a:stretch>
            <a:fillRect/>
          </a:stretch>
        </p:blipFill>
        <p:spPr>
          <a:xfrm>
            <a:off x="223174" y="4601799"/>
            <a:ext cx="4213875" cy="237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#4 - #219 Mobile video player</a:t>
            </a:r>
          </a:p>
        </p:txBody>
      </p:sp>
      <p:sp>
        <p:nvSpPr>
          <p:cNvPr id="242" name="Shape 242"/>
          <p:cNvSpPr txBox="1"/>
          <p:nvPr>
            <p:ph idx="1" type="body"/>
          </p:nvPr>
        </p:nvSpPr>
        <p:spPr>
          <a:xfrm>
            <a:off x="779462" y="1828800"/>
            <a:ext cx="3657600" cy="42195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sp>
        <p:nvSpPr>
          <p:cNvPr id="243" name="Shape 243"/>
          <p:cNvSpPr txBox="1"/>
          <p:nvPr>
            <p:ph idx="2" type="body"/>
          </p:nvPr>
        </p:nvSpPr>
        <p:spPr>
          <a:xfrm>
            <a:off x="4688541" y="1828800"/>
            <a:ext cx="3657600" cy="4219500"/>
          </a:xfrm>
          <a:prstGeom prst="rect">
            <a:avLst/>
          </a:prstGeom>
        </p:spPr>
        <p:txBody>
          <a:bodyPr anchorCtr="0" anchor="t" bIns="91425" lIns="91425" rIns="91425" tIns="91425">
            <a:noAutofit/>
          </a:bodyPr>
          <a:lstStyle/>
          <a:p>
            <a:pPr indent="-228600" lvl="0" marL="457200" rtl="0">
              <a:spcBef>
                <a:spcPts val="0"/>
              </a:spcBef>
            </a:pPr>
            <a:r>
              <a:rPr lang="en-US"/>
              <a:t>One of the educational aspects of this project. Videos showing the inside of certain areas from SIPA.</a:t>
            </a:r>
          </a:p>
          <a:p>
            <a:pPr indent="-228600" lvl="0" marL="457200">
              <a:spcBef>
                <a:spcPts val="0"/>
              </a:spcBef>
            </a:pPr>
            <a:r>
              <a:rPr lang="en-US"/>
              <a:t>Linked to Icons and switches users to a different state. Also needs video playing capability.</a:t>
            </a:r>
          </a:p>
        </p:txBody>
      </p:sp>
      <p:pic>
        <p:nvPicPr>
          <p:cNvPr id="244" name="Shape 244"/>
          <p:cNvPicPr preferRelativeResize="0"/>
          <p:nvPr/>
        </p:nvPicPr>
        <p:blipFill>
          <a:blip r:embed="rId3">
            <a:alphaModFix/>
          </a:blip>
          <a:stretch>
            <a:fillRect/>
          </a:stretch>
        </p:blipFill>
        <p:spPr>
          <a:xfrm>
            <a:off x="220475" y="1874769"/>
            <a:ext cx="4216575" cy="2337531"/>
          </a:xfrm>
          <a:prstGeom prst="rect">
            <a:avLst/>
          </a:prstGeom>
          <a:noFill/>
          <a:ln>
            <a:noFill/>
          </a:ln>
        </p:spPr>
      </p:pic>
      <p:pic>
        <p:nvPicPr>
          <p:cNvPr id="245" name="Shape 245"/>
          <p:cNvPicPr preferRelativeResize="0"/>
          <p:nvPr/>
        </p:nvPicPr>
        <p:blipFill>
          <a:blip r:embed="rId4">
            <a:alphaModFix/>
          </a:blip>
          <a:stretch>
            <a:fillRect/>
          </a:stretch>
        </p:blipFill>
        <p:spPr>
          <a:xfrm>
            <a:off x="160150" y="4212300"/>
            <a:ext cx="4613275" cy="2594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#5 - #230 Icon Camera View</a:t>
            </a:r>
          </a:p>
        </p:txBody>
      </p:sp>
      <p:sp>
        <p:nvSpPr>
          <p:cNvPr id="252" name="Shape 252"/>
          <p:cNvSpPr txBox="1"/>
          <p:nvPr>
            <p:ph idx="1" type="body"/>
          </p:nvPr>
        </p:nvSpPr>
        <p:spPr>
          <a:xfrm>
            <a:off x="779462" y="1828800"/>
            <a:ext cx="3657600" cy="42195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sp>
        <p:nvSpPr>
          <p:cNvPr id="253" name="Shape 253"/>
          <p:cNvSpPr txBox="1"/>
          <p:nvPr>
            <p:ph idx="2" type="body"/>
          </p:nvPr>
        </p:nvSpPr>
        <p:spPr>
          <a:xfrm>
            <a:off x="4688541" y="1828800"/>
            <a:ext cx="3657600" cy="4219500"/>
          </a:xfrm>
          <a:prstGeom prst="rect">
            <a:avLst/>
          </a:prstGeom>
        </p:spPr>
        <p:txBody>
          <a:bodyPr anchorCtr="0" anchor="t" bIns="91425" lIns="91425" rIns="91425" tIns="91425">
            <a:noAutofit/>
          </a:bodyPr>
          <a:lstStyle/>
          <a:p>
            <a:pPr indent="-228600" lvl="0" marL="457200" rtl="0">
              <a:spcBef>
                <a:spcPts val="0"/>
              </a:spcBef>
            </a:pPr>
            <a:r>
              <a:rPr lang="en-US"/>
              <a:t>A camera made specifically to render icons and give it priority over other objects.</a:t>
            </a:r>
          </a:p>
          <a:p>
            <a:pPr indent="-228600" lvl="0" marL="457200" rtl="0">
              <a:spcBef>
                <a:spcPts val="0"/>
              </a:spcBef>
            </a:pPr>
            <a:r>
              <a:rPr lang="en-US"/>
              <a:t>Camera is attached to main player camera so autowalk is applied to it.</a:t>
            </a:r>
          </a:p>
          <a:p>
            <a:pPr indent="-228600" lvl="0" marL="457200">
              <a:spcBef>
                <a:spcPts val="0"/>
              </a:spcBef>
            </a:pPr>
            <a:r>
              <a:rPr lang="en-US"/>
              <a:t>Main purpose is to have a separate camera that can let the user see icons as long as it’s in the line of sight.</a:t>
            </a:r>
          </a:p>
        </p:txBody>
      </p:sp>
      <p:pic>
        <p:nvPicPr>
          <p:cNvPr id="254" name="Shape 254"/>
          <p:cNvPicPr preferRelativeResize="0"/>
          <p:nvPr/>
        </p:nvPicPr>
        <p:blipFill>
          <a:blip r:embed="rId3">
            <a:alphaModFix/>
          </a:blip>
          <a:stretch>
            <a:fillRect/>
          </a:stretch>
        </p:blipFill>
        <p:spPr>
          <a:xfrm>
            <a:off x="354300" y="1828800"/>
            <a:ext cx="4082750" cy="2699999"/>
          </a:xfrm>
          <a:prstGeom prst="rect">
            <a:avLst/>
          </a:prstGeom>
          <a:noFill/>
          <a:ln>
            <a:noFill/>
          </a:ln>
        </p:spPr>
      </p:pic>
      <p:pic>
        <p:nvPicPr>
          <p:cNvPr id="255" name="Shape 255"/>
          <p:cNvPicPr preferRelativeResize="0"/>
          <p:nvPr/>
        </p:nvPicPr>
        <p:blipFill>
          <a:blip r:embed="rId4">
            <a:alphaModFix/>
          </a:blip>
          <a:stretch>
            <a:fillRect/>
          </a:stretch>
        </p:blipFill>
        <p:spPr>
          <a:xfrm>
            <a:off x="354300" y="4426028"/>
            <a:ext cx="4082749" cy="22965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262" name="Shape 262"/>
          <p:cNvSpPr txBox="1"/>
          <p:nvPr>
            <p:ph idx="1" type="body"/>
          </p:nvPr>
        </p:nvSpPr>
        <p:spPr>
          <a:xfrm>
            <a:off x="779462" y="1828800"/>
            <a:ext cx="3657600" cy="4219500"/>
          </a:xfrm>
          <a:prstGeom prst="rect">
            <a:avLst/>
          </a:prstGeom>
          <a:noFill/>
          <a:ln>
            <a:noFill/>
          </a:ln>
        </p:spPr>
        <p:txBody>
          <a:bodyPr anchorCtr="0" anchor="t" bIns="45700" lIns="91425" rIns="91425" tIns="45700">
            <a:noAutofit/>
          </a:bodyPr>
          <a:lstStyle/>
          <a:p>
            <a:pPr indent="-282575" lvl="0" marL="282575" marR="0" rtl="0" algn="l">
              <a:spcBef>
                <a:spcPts val="2000"/>
              </a:spcBef>
              <a:spcAft>
                <a:spcPts val="0"/>
              </a:spcAft>
              <a:buClr>
                <a:srgbClr val="001D4D"/>
              </a:buClr>
              <a:buSzPct val="100000"/>
              <a:buFont typeface="Noto Sans Symbols"/>
              <a:buChar char="●"/>
            </a:pPr>
            <a:r>
              <a:t/>
            </a:r>
            <a:endParaRPr b="0" i="0" sz="2200" u="none" cap="none" strike="noStrike">
              <a:solidFill>
                <a:srgbClr val="001D4D"/>
              </a:solidFill>
              <a:latin typeface="Trebuchet MS"/>
              <a:ea typeface="Trebuchet MS"/>
              <a:cs typeface="Trebuchet MS"/>
              <a:sym typeface="Trebuchet MS"/>
            </a:endParaRPr>
          </a:p>
        </p:txBody>
      </p:sp>
      <p:sp>
        <p:nvSpPr>
          <p:cNvPr id="263" name="Shape 263"/>
          <p:cNvSpPr txBox="1"/>
          <p:nvPr>
            <p:ph idx="2" type="body"/>
          </p:nvPr>
        </p:nvSpPr>
        <p:spPr>
          <a:xfrm>
            <a:off x="4688541" y="1828800"/>
            <a:ext cx="3657600" cy="4219500"/>
          </a:xfrm>
          <a:prstGeom prst="rect">
            <a:avLst/>
          </a:prstGeom>
        </p:spPr>
        <p:txBody>
          <a:bodyPr anchorCtr="0" anchor="t" bIns="91425" lIns="91425" rIns="91425" tIns="91425">
            <a:noAutofit/>
          </a:bodyPr>
          <a:lstStyle/>
          <a:p>
            <a:pPr lvl="0">
              <a:spcBef>
                <a:spcPts val="0"/>
              </a:spcBef>
              <a:buNone/>
            </a:pPr>
            <a:r>
              <a:t/>
            </a:r>
            <a:endParaRPr/>
          </a:p>
        </p:txBody>
      </p:sp>
      <p:graphicFrame>
        <p:nvGraphicFramePr>
          <p:cNvPr id="264" name="Shape 264"/>
          <p:cNvGraphicFramePr/>
          <p:nvPr/>
        </p:nvGraphicFramePr>
        <p:xfrm>
          <a:off x="220450" y="2500800"/>
          <a:ext cx="3000000" cy="3000000"/>
        </p:xfrm>
        <a:graphic>
          <a:graphicData uri="http://schemas.openxmlformats.org/drawingml/2006/table">
            <a:tbl>
              <a:tblPr>
                <a:noFill/>
                <a:tableStyleId>{FB42C593-6DBD-43DE-AC0C-BCA7F313A3FA}</a:tableStyleId>
              </a:tblPr>
              <a:tblGrid>
                <a:gridCol w="4195125"/>
              </a:tblGrid>
              <a:tr h="12700">
                <a:tc>
                  <a:txBody>
                    <a:bodyPr>
                      <a:noAutofit/>
                    </a:bodyPr>
                    <a:lstStyle/>
                    <a:p>
                      <a:pPr lvl="0" rtl="0">
                        <a:spcBef>
                          <a:spcPts val="0"/>
                        </a:spcBef>
                        <a:buNone/>
                      </a:pPr>
                      <a:r>
                        <a:rPr b="1" lang="en-US" sz="1100">
                          <a:latin typeface="Calibri"/>
                          <a:ea typeface="Calibri"/>
                          <a:cs typeface="Calibri"/>
                          <a:sym typeface="Calibri"/>
                        </a:rPr>
                        <a:t>Test ID: Video_Play</a:t>
                      </a:r>
                    </a:p>
                  </a:txBody>
                  <a:tcPr marT="63500" marB="63500" marR="63500" marL="63500">
                    <a:solidFill>
                      <a:srgbClr val="C9DAF8"/>
                    </a:solidFill>
                  </a:tcPr>
                </a:tc>
              </a:tr>
              <a:tr h="12700">
                <a:tc>
                  <a:txBody>
                    <a:bodyPr>
                      <a:noAutofit/>
                    </a:bodyPr>
                    <a:lstStyle/>
                    <a:p>
                      <a:pPr lvl="0" rtl="0">
                        <a:spcBef>
                          <a:spcPts val="0"/>
                        </a:spcBef>
                        <a:buNone/>
                      </a:pPr>
                      <a:r>
                        <a:rPr b="1" lang="en-US" sz="1100">
                          <a:latin typeface="Calibri"/>
                          <a:ea typeface="Calibri"/>
                          <a:cs typeface="Calibri"/>
                          <a:sym typeface="Calibri"/>
                        </a:rPr>
                        <a:t>Purpose: </a:t>
                      </a:r>
                    </a:p>
                    <a:p>
                      <a:pPr lvl="0" rtl="0">
                        <a:spcBef>
                          <a:spcPts val="0"/>
                        </a:spcBef>
                        <a:buNone/>
                      </a:pPr>
                      <a:r>
                        <a:rPr lang="en-US" sz="1100">
                          <a:latin typeface="Calibri"/>
                          <a:ea typeface="Calibri"/>
                          <a:cs typeface="Calibri"/>
                          <a:sym typeface="Calibri"/>
                        </a:rPr>
                        <a:t>Tests if videos are being displayed correctly. Using sunny day test.</a:t>
                      </a:r>
                    </a:p>
                  </a:txBody>
                  <a:tcPr marT="63500" marB="63500" marR="63500" marL="63500">
                    <a:solidFill>
                      <a:srgbClr val="FFFFFF"/>
                    </a:solidFill>
                  </a:tcPr>
                </a:tc>
              </a:tr>
              <a:tr h="12700">
                <a:tc>
                  <a:txBody>
                    <a:bodyPr>
                      <a:noAutofit/>
                    </a:bodyPr>
                    <a:lstStyle/>
                    <a:p>
                      <a:pPr lvl="0" rtl="0">
                        <a:spcBef>
                          <a:spcPts val="0"/>
                        </a:spcBef>
                        <a:buNone/>
                      </a:pPr>
                      <a:r>
                        <a:rPr b="1" lang="en-US" sz="1100">
                          <a:latin typeface="Calibri"/>
                          <a:ea typeface="Calibri"/>
                          <a:cs typeface="Calibri"/>
                          <a:sym typeface="Calibri"/>
                        </a:rPr>
                        <a:t>Pre-Condition:</a:t>
                      </a:r>
                    </a:p>
                    <a:p>
                      <a:pPr lvl="0" rtl="0">
                        <a:spcBef>
                          <a:spcPts val="0"/>
                        </a:spcBef>
                        <a:buNone/>
                      </a:pPr>
                      <a:r>
                        <a:rPr lang="en-US" sz="1100">
                          <a:latin typeface="Calibri"/>
                          <a:ea typeface="Calibri"/>
                          <a:cs typeface="Calibri"/>
                          <a:sym typeface="Calibri"/>
                        </a:rPr>
                        <a:t>User opens application, and clicks a video.</a:t>
                      </a:r>
                    </a:p>
                  </a:txBody>
                  <a:tcPr marT="63500" marB="63500" marR="63500" marL="63500">
                    <a:solidFill>
                      <a:srgbClr val="FFFFFF"/>
                    </a:solidFill>
                  </a:tcPr>
                </a:tc>
              </a:tr>
              <a:tr h="12700">
                <a:tc>
                  <a:txBody>
                    <a:bodyPr>
                      <a:noAutofit/>
                    </a:bodyPr>
                    <a:lstStyle/>
                    <a:p>
                      <a:pPr lvl="0" rtl="0">
                        <a:spcBef>
                          <a:spcPts val="0"/>
                        </a:spcBef>
                        <a:buNone/>
                      </a:pPr>
                      <a:r>
                        <a:rPr b="1" lang="en-US" sz="1100">
                          <a:latin typeface="Calibri"/>
                          <a:ea typeface="Calibri"/>
                          <a:cs typeface="Calibri"/>
                          <a:sym typeface="Calibri"/>
                        </a:rPr>
                        <a:t>Expected Results:</a:t>
                      </a:r>
                    </a:p>
                    <a:p>
                      <a:pPr lvl="0" rtl="0">
                        <a:spcBef>
                          <a:spcPts val="0"/>
                        </a:spcBef>
                        <a:buNone/>
                      </a:pPr>
                      <a:r>
                        <a:rPr lang="en-US" sz="1100">
                          <a:latin typeface="Calibri"/>
                          <a:ea typeface="Calibri"/>
                          <a:cs typeface="Calibri"/>
                          <a:sym typeface="Calibri"/>
                        </a:rPr>
                        <a:t>Video plays in fullscreen and returns player to same position when finished.</a:t>
                      </a:r>
                    </a:p>
                  </a:txBody>
                  <a:tcPr marT="63500" marB="63500" marR="63500" marL="63500">
                    <a:solidFill>
                      <a:srgbClr val="FFFFFF"/>
                    </a:solidFill>
                  </a:tcPr>
                </a:tc>
              </a:tr>
              <a:tr h="12700">
                <a:tc>
                  <a:txBody>
                    <a:bodyPr>
                      <a:noAutofit/>
                    </a:bodyPr>
                    <a:lstStyle/>
                    <a:p>
                      <a:pPr lvl="0" rtl="0">
                        <a:spcBef>
                          <a:spcPts val="0"/>
                        </a:spcBef>
                        <a:buNone/>
                      </a:pPr>
                      <a:r>
                        <a:rPr b="1" lang="en-US" sz="1100">
                          <a:latin typeface="Calibri"/>
                          <a:ea typeface="Calibri"/>
                          <a:cs typeface="Calibri"/>
                          <a:sym typeface="Calibri"/>
                        </a:rPr>
                        <a:t>Actual Results:</a:t>
                      </a:r>
                    </a:p>
                    <a:p>
                      <a:pPr lvl="0" rtl="0">
                        <a:spcBef>
                          <a:spcPts val="0"/>
                        </a:spcBef>
                        <a:buNone/>
                      </a:pPr>
                      <a:r>
                        <a:rPr lang="en-US" sz="1100">
                          <a:latin typeface="Calibri"/>
                          <a:ea typeface="Calibri"/>
                          <a:cs typeface="Calibri"/>
                          <a:sym typeface="Calibri"/>
                        </a:rPr>
                        <a:t>Video plays in fullscreen and returns player to same position when finished.</a:t>
                      </a:r>
                    </a:p>
                  </a:txBody>
                  <a:tcPr marT="63500" marB="63500" marR="63500" marL="63500">
                    <a:solidFill>
                      <a:srgbClr val="FFFFFF"/>
                    </a:solidFill>
                  </a:tcPr>
                </a:tc>
              </a:tr>
              <a:tr h="12700">
                <a:tc>
                  <a:txBody>
                    <a:bodyPr>
                      <a:noAutofit/>
                    </a:bodyPr>
                    <a:lstStyle/>
                    <a:p>
                      <a:pPr lvl="0" rtl="0">
                        <a:spcBef>
                          <a:spcPts val="0"/>
                        </a:spcBef>
                        <a:buNone/>
                      </a:pPr>
                      <a:r>
                        <a:rPr b="1" lang="en-US" sz="1100">
                          <a:latin typeface="Calibri"/>
                          <a:ea typeface="Calibri"/>
                          <a:cs typeface="Calibri"/>
                          <a:sym typeface="Calibri"/>
                        </a:rPr>
                        <a:t>Status:</a:t>
                      </a:r>
                    </a:p>
                    <a:p>
                      <a:pPr lvl="0" rtl="0">
                        <a:spcBef>
                          <a:spcPts val="0"/>
                        </a:spcBef>
                        <a:buNone/>
                      </a:pPr>
                      <a:r>
                        <a:rPr lang="en-US" sz="1100">
                          <a:latin typeface="Calibri"/>
                          <a:ea typeface="Calibri"/>
                          <a:cs typeface="Calibri"/>
                          <a:sym typeface="Calibri"/>
                        </a:rPr>
                        <a:t>Pass</a:t>
                      </a:r>
                    </a:p>
                  </a:txBody>
                  <a:tcPr marT="63500" marB="63500" marR="63500" marL="63500">
                    <a:solidFill>
                      <a:srgbClr val="FFFFFF"/>
                    </a:solidFill>
                  </a:tcPr>
                </a:tc>
              </a:tr>
            </a:tbl>
          </a:graphicData>
        </a:graphic>
      </p:graphicFrame>
      <p:graphicFrame>
        <p:nvGraphicFramePr>
          <p:cNvPr id="265" name="Shape 265"/>
          <p:cNvGraphicFramePr/>
          <p:nvPr/>
        </p:nvGraphicFramePr>
        <p:xfrm>
          <a:off x="4688550" y="2500800"/>
          <a:ext cx="3000000" cy="3000000"/>
        </p:xfrm>
        <a:graphic>
          <a:graphicData uri="http://schemas.openxmlformats.org/drawingml/2006/table">
            <a:tbl>
              <a:tblPr>
                <a:noFill/>
                <a:tableStyleId>{FB42C593-6DBD-43DE-AC0C-BCA7F313A3FA}</a:tableStyleId>
              </a:tblPr>
              <a:tblGrid>
                <a:gridCol w="4254700"/>
              </a:tblGrid>
              <a:tr h="12700">
                <a:tc>
                  <a:txBody>
                    <a:bodyPr>
                      <a:noAutofit/>
                    </a:bodyPr>
                    <a:lstStyle/>
                    <a:p>
                      <a:pPr lvl="0" rtl="0">
                        <a:spcBef>
                          <a:spcPts val="0"/>
                        </a:spcBef>
                        <a:buNone/>
                      </a:pPr>
                      <a:r>
                        <a:rPr b="1" lang="en-US" sz="1100">
                          <a:latin typeface="Calibri"/>
                          <a:ea typeface="Calibri"/>
                          <a:cs typeface="Calibri"/>
                          <a:sym typeface="Calibri"/>
                        </a:rPr>
                        <a:t>Test ID: LAR_Touch_Input_Move</a:t>
                      </a:r>
                    </a:p>
                  </a:txBody>
                  <a:tcPr marT="63500" marB="63500" marR="63500" marL="63500">
                    <a:solidFill>
                      <a:srgbClr val="C9DAF8"/>
                    </a:solidFill>
                  </a:tcPr>
                </a:tc>
              </a:tr>
              <a:tr h="12700">
                <a:tc>
                  <a:txBody>
                    <a:bodyPr>
                      <a:noAutofit/>
                    </a:bodyPr>
                    <a:lstStyle/>
                    <a:p>
                      <a:pPr lvl="0" rtl="0">
                        <a:spcBef>
                          <a:spcPts val="0"/>
                        </a:spcBef>
                        <a:buNone/>
                      </a:pPr>
                      <a:r>
                        <a:rPr b="1" lang="en-US" sz="1100">
                          <a:latin typeface="Calibri"/>
                          <a:ea typeface="Calibri"/>
                          <a:cs typeface="Calibri"/>
                          <a:sym typeface="Calibri"/>
                        </a:rPr>
                        <a:t>Purpose: </a:t>
                      </a:r>
                    </a:p>
                    <a:p>
                      <a:pPr lvl="0" rtl="0">
                        <a:spcBef>
                          <a:spcPts val="0"/>
                        </a:spcBef>
                        <a:buNone/>
                      </a:pPr>
                      <a:r>
                        <a:rPr lang="en-US" sz="1100">
                          <a:latin typeface="Calibri"/>
                          <a:ea typeface="Calibri"/>
                          <a:cs typeface="Calibri"/>
                          <a:sym typeface="Calibri"/>
                        </a:rPr>
                        <a:t>Double finger input registers and activates movement scripts. Using Rainy Day test.</a:t>
                      </a:r>
                    </a:p>
                  </a:txBody>
                  <a:tcPr marT="63500" marB="63500" marR="63500" marL="63500">
                    <a:solidFill>
                      <a:srgbClr val="FFFFFF"/>
                    </a:solidFill>
                  </a:tcPr>
                </a:tc>
              </a:tr>
              <a:tr h="12700">
                <a:tc>
                  <a:txBody>
                    <a:bodyPr>
                      <a:noAutofit/>
                    </a:bodyPr>
                    <a:lstStyle/>
                    <a:p>
                      <a:pPr lvl="0" rtl="0">
                        <a:spcBef>
                          <a:spcPts val="0"/>
                        </a:spcBef>
                        <a:buNone/>
                      </a:pPr>
                      <a:r>
                        <a:rPr b="1" lang="en-US" sz="1100">
                          <a:latin typeface="Calibri"/>
                          <a:ea typeface="Calibri"/>
                          <a:cs typeface="Calibri"/>
                          <a:sym typeface="Calibri"/>
                        </a:rPr>
                        <a:t>Pre-Condition:</a:t>
                      </a:r>
                    </a:p>
                    <a:p>
                      <a:pPr lvl="0" rtl="0">
                        <a:spcBef>
                          <a:spcPts val="0"/>
                        </a:spcBef>
                        <a:buNone/>
                      </a:pPr>
                      <a:r>
                        <a:rPr lang="en-US" sz="1100">
                          <a:latin typeface="Calibri"/>
                          <a:ea typeface="Calibri"/>
                          <a:cs typeface="Calibri"/>
                          <a:sym typeface="Calibri"/>
                        </a:rPr>
                        <a:t>User has loaded the application and is not facing an icon or building.</a:t>
                      </a:r>
                    </a:p>
                  </a:txBody>
                  <a:tcPr marT="63500" marB="63500" marR="63500" marL="63500">
                    <a:solidFill>
                      <a:srgbClr val="FFFFFF"/>
                    </a:solidFill>
                  </a:tcPr>
                </a:tc>
              </a:tr>
              <a:tr h="12700">
                <a:tc>
                  <a:txBody>
                    <a:bodyPr>
                      <a:noAutofit/>
                    </a:bodyPr>
                    <a:lstStyle/>
                    <a:p>
                      <a:pPr lvl="0">
                        <a:spcBef>
                          <a:spcPts val="0"/>
                        </a:spcBef>
                        <a:buNone/>
                      </a:pPr>
                      <a:r>
                        <a:rPr b="1" lang="en-US" sz="1100">
                          <a:latin typeface="Calibri"/>
                          <a:ea typeface="Calibri"/>
                          <a:cs typeface="Calibri"/>
                          <a:sym typeface="Calibri"/>
                        </a:rPr>
                        <a:t>Input:</a:t>
                      </a:r>
                    </a:p>
                    <a:p>
                      <a:pPr lvl="0" rtl="0">
                        <a:spcBef>
                          <a:spcPts val="0"/>
                        </a:spcBef>
                        <a:buNone/>
                      </a:pPr>
                      <a:r>
                        <a:rPr lang="en-US" sz="1100">
                          <a:latin typeface="Calibri"/>
                          <a:ea typeface="Calibri"/>
                          <a:cs typeface="Calibri"/>
                          <a:sym typeface="Calibri"/>
                        </a:rPr>
                        <a:t>Use places one finger on the screen.</a:t>
                      </a:r>
                    </a:p>
                  </a:txBody>
                  <a:tcPr marT="63500" marB="63500" marR="63500" marL="63500">
                    <a:solidFill>
                      <a:srgbClr val="FFFFFF"/>
                    </a:solidFill>
                  </a:tcPr>
                </a:tc>
              </a:tr>
              <a:tr h="12700">
                <a:tc>
                  <a:txBody>
                    <a:bodyPr>
                      <a:noAutofit/>
                    </a:bodyPr>
                    <a:lstStyle/>
                    <a:p>
                      <a:pPr lvl="0">
                        <a:spcBef>
                          <a:spcPts val="0"/>
                        </a:spcBef>
                        <a:buNone/>
                      </a:pPr>
                      <a:r>
                        <a:rPr b="1" lang="en-US" sz="1100">
                          <a:latin typeface="Calibri"/>
                          <a:ea typeface="Calibri"/>
                          <a:cs typeface="Calibri"/>
                          <a:sym typeface="Calibri"/>
                        </a:rPr>
                        <a:t>Expected Output:</a:t>
                      </a:r>
                    </a:p>
                    <a:p>
                      <a:pPr lvl="0" rtl="0">
                        <a:spcBef>
                          <a:spcPts val="0"/>
                        </a:spcBef>
                        <a:buNone/>
                      </a:pPr>
                      <a:r>
                        <a:rPr lang="en-US" sz="1100">
                          <a:latin typeface="Calibri"/>
                          <a:ea typeface="Calibri"/>
                          <a:cs typeface="Calibri"/>
                          <a:sym typeface="Calibri"/>
                        </a:rPr>
                        <a:t>The user does not move.</a:t>
                      </a:r>
                    </a:p>
                  </a:txBody>
                  <a:tcPr marT="63500" marB="63500" marR="63500" marL="63500">
                    <a:solidFill>
                      <a:srgbClr val="FFFFFF"/>
                    </a:solidFill>
                  </a:tcPr>
                </a:tc>
              </a:tr>
              <a:tr h="12700">
                <a:tc>
                  <a:txBody>
                    <a:bodyPr>
                      <a:noAutofit/>
                    </a:bodyPr>
                    <a:lstStyle/>
                    <a:p>
                      <a:pPr lvl="0" rtl="0">
                        <a:spcBef>
                          <a:spcPts val="0"/>
                        </a:spcBef>
                        <a:buNone/>
                      </a:pPr>
                      <a:r>
                        <a:rPr b="1" lang="en-US" sz="1100">
                          <a:latin typeface="Calibri"/>
                          <a:ea typeface="Calibri"/>
                          <a:cs typeface="Calibri"/>
                          <a:sym typeface="Calibri"/>
                        </a:rPr>
                        <a:t>Status:</a:t>
                      </a:r>
                    </a:p>
                    <a:p>
                      <a:pPr lvl="0" rtl="0">
                        <a:spcBef>
                          <a:spcPts val="0"/>
                        </a:spcBef>
                        <a:buNone/>
                      </a:pPr>
                      <a:r>
                        <a:rPr lang="en-US" sz="1100">
                          <a:latin typeface="Calibri"/>
                          <a:ea typeface="Calibri"/>
                          <a:cs typeface="Calibri"/>
                          <a:sym typeface="Calibri"/>
                        </a:rPr>
                        <a:t>Pass</a:t>
                      </a:r>
                    </a:p>
                  </a:txBody>
                  <a:tcPr marT="63500" marB="63500" marR="63500" marL="63500">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272" name="Shape 272"/>
          <p:cNvSpPr txBox="1"/>
          <p:nvPr>
            <p:ph idx="1" type="body"/>
          </p:nvPr>
        </p:nvSpPr>
        <p:spPr>
          <a:xfrm>
            <a:off x="779462" y="1828800"/>
            <a:ext cx="7583486" cy="4208462"/>
          </a:xfrm>
          <a:prstGeom prst="rect">
            <a:avLst/>
          </a:prstGeom>
          <a:noFill/>
          <a:ln>
            <a:noFill/>
          </a:ln>
        </p:spPr>
        <p:txBody>
          <a:bodyPr anchorCtr="0" anchor="t" bIns="45700" lIns="91425" rIns="91425" tIns="45700">
            <a:noAutofit/>
          </a:bodyPr>
          <a:lstStyle/>
          <a:p>
            <a:pPr indent="-282575" lvl="0" marL="282575" marR="0" rtl="0" algn="l">
              <a:spcBef>
                <a:spcPts val="0"/>
              </a:spcBef>
              <a:spcAft>
                <a:spcPts val="0"/>
              </a:spcAft>
              <a:buClr>
                <a:srgbClr val="001D4D"/>
              </a:buClr>
              <a:buSzPct val="100000"/>
              <a:buFont typeface="Noto Sans Symbols"/>
              <a:buChar char="●"/>
            </a:pPr>
            <a:r>
              <a:rPr lang="en-US"/>
              <a:t>Learning with VR was managed using Scrum agile methodology. Project members participated in a 5 bi-weekly sprints. This is the first iteration of this project and will be the first demo build.</a:t>
            </a:r>
          </a:p>
          <a:p>
            <a:pPr indent="-282575" lvl="0" marL="282575" marR="0" rtl="0" algn="l">
              <a:spcBef>
                <a:spcPts val="2000"/>
              </a:spcBef>
              <a:spcAft>
                <a:spcPts val="0"/>
              </a:spcAft>
              <a:buClr>
                <a:srgbClr val="001D4D"/>
              </a:buClr>
              <a:buSzPct val="100000"/>
              <a:buFont typeface="Noto Sans Symbols"/>
              <a:buChar char="●"/>
            </a:pPr>
            <a:r>
              <a:rPr lang="en-US"/>
              <a:t>Contact Information:</a:t>
            </a:r>
          </a:p>
          <a:p>
            <a:pPr lvl="1" marR="0" rtl="0" algn="l">
              <a:spcBef>
                <a:spcPts val="2000"/>
              </a:spcBef>
              <a:spcAft>
                <a:spcPts val="0"/>
              </a:spcAft>
            </a:pPr>
            <a:r>
              <a:rPr lang="en-US"/>
              <a:t>Edvin Li : </a:t>
            </a:r>
            <a:r>
              <a:rPr lang="en-US" u="sng">
                <a:solidFill>
                  <a:schemeClr val="hlink"/>
                </a:solidFill>
                <a:hlinkClick r:id="rId3"/>
              </a:rPr>
              <a:t>eli005@fiu.edu</a:t>
            </a:r>
          </a:p>
          <a:p>
            <a:pPr lvl="1" marR="0" rtl="0" algn="l">
              <a:spcBef>
                <a:spcPts val="2000"/>
              </a:spcBef>
              <a:spcAft>
                <a:spcPts val="0"/>
              </a:spcAft>
            </a:pPr>
            <a:r>
              <a:rPr lang="en-US"/>
              <a:t>Deon Davis: ddavi133@fiu.edu</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a:p>
            <a:pPr indent="0" lvl="0" marL="0" marR="0" rtl="0" algn="l">
              <a:spcBef>
                <a:spcPts val="2000"/>
              </a:spcBef>
              <a:spcAft>
                <a:spcPts val="0"/>
              </a:spcAft>
              <a:buNone/>
            </a:pPr>
            <a:r>
              <a:t/>
            </a:r>
            <a:endParaRPr/>
          </a:p>
          <a:p>
            <a:pPr indent="0" lvl="0" marL="0" marR="0" rtl="0" algn="l">
              <a:spcBef>
                <a:spcPts val="2000"/>
              </a:spcBef>
              <a:spcAft>
                <a:spcPts val="0"/>
              </a:spcAft>
              <a:buNone/>
            </a:pPr>
            <a:r>
              <a:rPr lang="en-US"/>
              <a:t>The logos of all technologies you have used</a:t>
            </a:r>
          </a:p>
        </p:txBody>
      </p:sp>
      <p:pic>
        <p:nvPicPr>
          <p:cNvPr id="273" name="Shape 273"/>
          <p:cNvPicPr preferRelativeResize="0"/>
          <p:nvPr/>
        </p:nvPicPr>
        <p:blipFill>
          <a:blip r:embed="rId4">
            <a:alphaModFix/>
          </a:blip>
          <a:stretch>
            <a:fillRect/>
          </a:stretch>
        </p:blipFill>
        <p:spPr>
          <a:xfrm>
            <a:off x="5742150" y="190500"/>
            <a:ext cx="2686050" cy="1638300"/>
          </a:xfrm>
          <a:prstGeom prst="rect">
            <a:avLst/>
          </a:prstGeom>
          <a:noFill/>
          <a:ln>
            <a:noFill/>
          </a:ln>
        </p:spPr>
      </p:pic>
      <p:pic>
        <p:nvPicPr>
          <p:cNvPr id="274" name="Shape 274"/>
          <p:cNvPicPr preferRelativeResize="0"/>
          <p:nvPr/>
        </p:nvPicPr>
        <p:blipFill>
          <a:blip r:embed="rId5">
            <a:alphaModFix/>
          </a:blip>
          <a:stretch>
            <a:fillRect/>
          </a:stretch>
        </p:blipFill>
        <p:spPr>
          <a:xfrm>
            <a:off x="3654725" y="487355"/>
            <a:ext cx="2000250" cy="1044575"/>
          </a:xfrm>
          <a:prstGeom prst="rect">
            <a:avLst/>
          </a:prstGeom>
          <a:noFill/>
          <a:ln>
            <a:noFill/>
          </a:ln>
        </p:spPr>
      </p:pic>
      <p:pic>
        <p:nvPicPr>
          <p:cNvPr id="275" name="Shape 275"/>
          <p:cNvPicPr preferRelativeResize="0"/>
          <p:nvPr/>
        </p:nvPicPr>
        <p:blipFill>
          <a:blip r:embed="rId6">
            <a:alphaModFix/>
          </a:blip>
          <a:stretch>
            <a:fillRect/>
          </a:stretch>
        </p:blipFill>
        <p:spPr>
          <a:xfrm>
            <a:off x="7681300" y="3303425"/>
            <a:ext cx="909450" cy="909450"/>
          </a:xfrm>
          <a:prstGeom prst="rect">
            <a:avLst/>
          </a:prstGeom>
          <a:noFill/>
          <a:ln>
            <a:noFill/>
          </a:ln>
        </p:spPr>
      </p:pic>
      <p:pic>
        <p:nvPicPr>
          <p:cNvPr id="276" name="Shape 276"/>
          <p:cNvPicPr preferRelativeResize="0"/>
          <p:nvPr/>
        </p:nvPicPr>
        <p:blipFill>
          <a:blip r:embed="rId7">
            <a:alphaModFix/>
          </a:blip>
          <a:stretch>
            <a:fillRect/>
          </a:stretch>
        </p:blipFill>
        <p:spPr>
          <a:xfrm>
            <a:off x="6630450" y="3303425"/>
            <a:ext cx="909450" cy="909450"/>
          </a:xfrm>
          <a:prstGeom prst="rect">
            <a:avLst/>
          </a:prstGeom>
          <a:noFill/>
          <a:ln>
            <a:noFill/>
          </a:ln>
        </p:spPr>
      </p:pic>
      <p:pic>
        <p:nvPicPr>
          <p:cNvPr id="277" name="Shape 277"/>
          <p:cNvPicPr preferRelativeResize="0"/>
          <p:nvPr/>
        </p:nvPicPr>
        <p:blipFill>
          <a:blip r:embed="rId8">
            <a:alphaModFix/>
          </a:blip>
          <a:stretch>
            <a:fillRect/>
          </a:stretch>
        </p:blipFill>
        <p:spPr>
          <a:xfrm>
            <a:off x="6589207" y="4396445"/>
            <a:ext cx="2133567" cy="909448"/>
          </a:xfrm>
          <a:prstGeom prst="rect">
            <a:avLst/>
          </a:prstGeom>
          <a:noFill/>
          <a:ln>
            <a:noFill/>
          </a:ln>
        </p:spPr>
      </p:pic>
      <p:pic>
        <p:nvPicPr>
          <p:cNvPr id="278" name="Shape 278"/>
          <p:cNvPicPr preferRelativeResize="0"/>
          <p:nvPr/>
        </p:nvPicPr>
        <p:blipFill>
          <a:blip r:embed="rId9">
            <a:alphaModFix/>
          </a:blip>
          <a:stretch>
            <a:fillRect/>
          </a:stretch>
        </p:blipFill>
        <p:spPr>
          <a:xfrm>
            <a:off x="3041189" y="674102"/>
            <a:ext cx="671050" cy="671050"/>
          </a:xfrm>
          <a:prstGeom prst="rect">
            <a:avLst/>
          </a:prstGeom>
          <a:noFill/>
          <a:ln>
            <a:noFill/>
          </a:ln>
        </p:spPr>
      </p:pic>
      <p:pic>
        <p:nvPicPr>
          <p:cNvPr id="279" name="Shape 279"/>
          <p:cNvPicPr preferRelativeResize="0"/>
          <p:nvPr/>
        </p:nvPicPr>
        <p:blipFill>
          <a:blip r:embed="rId10">
            <a:alphaModFix/>
          </a:blip>
          <a:stretch>
            <a:fillRect/>
          </a:stretch>
        </p:blipFill>
        <p:spPr>
          <a:xfrm>
            <a:off x="5141125" y="5872350"/>
            <a:ext cx="909450" cy="909450"/>
          </a:xfrm>
          <a:prstGeom prst="rect">
            <a:avLst/>
          </a:prstGeom>
          <a:noFill/>
          <a:ln>
            <a:noFill/>
          </a:ln>
        </p:spPr>
      </p:pic>
      <p:pic>
        <p:nvPicPr>
          <p:cNvPr id="280" name="Shape 280"/>
          <p:cNvPicPr preferRelativeResize="0"/>
          <p:nvPr/>
        </p:nvPicPr>
        <p:blipFill>
          <a:blip r:embed="rId11">
            <a:alphaModFix/>
          </a:blip>
          <a:stretch>
            <a:fillRect/>
          </a:stretch>
        </p:blipFill>
        <p:spPr>
          <a:xfrm>
            <a:off x="4175128" y="5872346"/>
            <a:ext cx="793749" cy="793749"/>
          </a:xfrm>
          <a:prstGeom prst="rect">
            <a:avLst/>
          </a:prstGeom>
          <a:noFill/>
          <a:ln>
            <a:noFill/>
          </a:ln>
        </p:spPr>
      </p:pic>
      <p:pic>
        <p:nvPicPr>
          <p:cNvPr id="281" name="Shape 281"/>
          <p:cNvPicPr preferRelativeResize="0"/>
          <p:nvPr/>
        </p:nvPicPr>
        <p:blipFill>
          <a:blip r:embed="rId12">
            <a:alphaModFix/>
          </a:blip>
          <a:stretch>
            <a:fillRect/>
          </a:stretch>
        </p:blipFill>
        <p:spPr>
          <a:xfrm>
            <a:off x="3093423" y="5814500"/>
            <a:ext cx="909449" cy="909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160" name="Shape 160"/>
          <p:cNvPicPr preferRelativeResize="0"/>
          <p:nvPr/>
        </p:nvPicPr>
        <p:blipFill>
          <a:blip r:embed="rId3">
            <a:alphaModFix/>
          </a:blip>
          <a:stretch>
            <a:fillRect/>
          </a:stretch>
        </p:blipFill>
        <p:spPr>
          <a:xfrm>
            <a:off x="2458712" y="5213425"/>
            <a:ext cx="1424250" cy="1424250"/>
          </a:xfrm>
          <a:prstGeom prst="rect">
            <a:avLst/>
          </a:prstGeom>
          <a:noFill/>
          <a:ln>
            <a:noFill/>
          </a:ln>
        </p:spPr>
      </p:pic>
      <p:pic>
        <p:nvPicPr>
          <p:cNvPr id="161" name="Shape 161"/>
          <p:cNvPicPr preferRelativeResize="0"/>
          <p:nvPr/>
        </p:nvPicPr>
        <p:blipFill>
          <a:blip r:embed="rId4">
            <a:alphaModFix/>
          </a:blip>
          <a:stretch>
            <a:fillRect/>
          </a:stretch>
        </p:blipFill>
        <p:spPr>
          <a:xfrm>
            <a:off x="4118550" y="5213424"/>
            <a:ext cx="1524748" cy="1524725"/>
          </a:xfrm>
          <a:prstGeom prst="rect">
            <a:avLst/>
          </a:prstGeom>
          <a:noFill/>
          <a:ln>
            <a:noFill/>
          </a:ln>
        </p:spPr>
      </p:pic>
      <p:pic>
        <p:nvPicPr>
          <p:cNvPr id="162" name="Shape 162"/>
          <p:cNvPicPr preferRelativeResize="0"/>
          <p:nvPr/>
        </p:nvPicPr>
        <p:blipFill>
          <a:blip r:embed="rId5">
            <a:alphaModFix/>
          </a:blip>
          <a:stretch>
            <a:fillRect/>
          </a:stretch>
        </p:blipFill>
        <p:spPr>
          <a:xfrm>
            <a:off x="415525" y="5144349"/>
            <a:ext cx="1625225" cy="1439106"/>
          </a:xfrm>
          <a:prstGeom prst="rect">
            <a:avLst/>
          </a:prstGeom>
          <a:noFill/>
          <a:ln>
            <a:noFill/>
          </a:ln>
        </p:spPr>
      </p:pic>
      <p:pic>
        <p:nvPicPr>
          <p:cNvPr descr="Skope-VR.gif" id="163" name="Shape 163"/>
          <p:cNvPicPr preferRelativeResize="0"/>
          <p:nvPr/>
        </p:nvPicPr>
        <p:blipFill>
          <a:blip r:embed="rId6">
            <a:alphaModFix/>
          </a:blip>
          <a:stretch>
            <a:fillRect/>
          </a:stretch>
        </p:blipFill>
        <p:spPr>
          <a:xfrm>
            <a:off x="1094312" y="1588662"/>
            <a:ext cx="6953803" cy="3461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170" name="Shape 170"/>
          <p:cNvPicPr preferRelativeResize="0"/>
          <p:nvPr/>
        </p:nvPicPr>
        <p:blipFill>
          <a:blip r:embed="rId3">
            <a:alphaModFix/>
          </a:blip>
          <a:stretch>
            <a:fillRect/>
          </a:stretch>
        </p:blipFill>
        <p:spPr>
          <a:xfrm>
            <a:off x="641300" y="1720325"/>
            <a:ext cx="3832352" cy="2155694"/>
          </a:xfrm>
          <a:prstGeom prst="rect">
            <a:avLst/>
          </a:prstGeom>
          <a:noFill/>
          <a:ln>
            <a:noFill/>
          </a:ln>
        </p:spPr>
      </p:pic>
      <p:pic>
        <p:nvPicPr>
          <p:cNvPr id="171" name="Shape 171"/>
          <p:cNvPicPr preferRelativeResize="0"/>
          <p:nvPr/>
        </p:nvPicPr>
        <p:blipFill>
          <a:blip r:embed="rId4">
            <a:alphaModFix/>
          </a:blip>
          <a:stretch>
            <a:fillRect/>
          </a:stretch>
        </p:blipFill>
        <p:spPr>
          <a:xfrm>
            <a:off x="1107800" y="4091849"/>
            <a:ext cx="3832358" cy="2155701"/>
          </a:xfrm>
          <a:prstGeom prst="rect">
            <a:avLst/>
          </a:prstGeom>
          <a:noFill/>
          <a:ln>
            <a:noFill/>
          </a:ln>
        </p:spPr>
      </p:pic>
      <p:pic>
        <p:nvPicPr>
          <p:cNvPr id="172" name="Shape 172"/>
          <p:cNvPicPr preferRelativeResize="0"/>
          <p:nvPr/>
        </p:nvPicPr>
        <p:blipFill>
          <a:blip r:embed="rId5">
            <a:alphaModFix/>
          </a:blip>
          <a:stretch>
            <a:fillRect/>
          </a:stretch>
        </p:blipFill>
        <p:spPr>
          <a:xfrm>
            <a:off x="4770000" y="1622799"/>
            <a:ext cx="3832396" cy="2155701"/>
          </a:xfrm>
          <a:prstGeom prst="rect">
            <a:avLst/>
          </a:prstGeom>
          <a:noFill/>
          <a:ln>
            <a:noFill/>
          </a:ln>
        </p:spPr>
      </p:pic>
      <p:pic>
        <p:nvPicPr>
          <p:cNvPr id="173" name="Shape 173"/>
          <p:cNvPicPr preferRelativeResize="0"/>
          <p:nvPr/>
        </p:nvPicPr>
        <p:blipFill>
          <a:blip r:embed="rId6">
            <a:alphaModFix/>
          </a:blip>
          <a:stretch>
            <a:fillRect/>
          </a:stretch>
        </p:blipFill>
        <p:spPr>
          <a:xfrm>
            <a:off x="5465650" y="4396450"/>
            <a:ext cx="909450" cy="909450"/>
          </a:xfrm>
          <a:prstGeom prst="rect">
            <a:avLst/>
          </a:prstGeom>
          <a:noFill/>
          <a:ln>
            <a:noFill/>
          </a:ln>
        </p:spPr>
      </p:pic>
      <p:pic>
        <p:nvPicPr>
          <p:cNvPr id="174" name="Shape 174"/>
          <p:cNvPicPr preferRelativeResize="0"/>
          <p:nvPr/>
        </p:nvPicPr>
        <p:blipFill>
          <a:blip r:embed="rId7">
            <a:alphaModFix/>
          </a:blip>
          <a:stretch>
            <a:fillRect/>
          </a:stretch>
        </p:blipFill>
        <p:spPr>
          <a:xfrm>
            <a:off x="6589207" y="4396445"/>
            <a:ext cx="2133567" cy="9094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sp>
        <p:nvSpPr>
          <p:cNvPr id="181" name="Shape 18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a:p>
        </p:txBody>
      </p:sp>
      <p:pic>
        <p:nvPicPr>
          <p:cNvPr id="182" name="Shape 182"/>
          <p:cNvPicPr preferRelativeResize="0"/>
          <p:nvPr/>
        </p:nvPicPr>
        <p:blipFill>
          <a:blip r:embed="rId3">
            <a:alphaModFix/>
          </a:blip>
          <a:stretch>
            <a:fillRect/>
          </a:stretch>
        </p:blipFill>
        <p:spPr>
          <a:xfrm>
            <a:off x="1321125" y="1425599"/>
            <a:ext cx="6705425" cy="4573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189" name="Shape 189"/>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190" name="Shape 190"/>
          <p:cNvPicPr preferRelativeResize="0"/>
          <p:nvPr/>
        </p:nvPicPr>
        <p:blipFill>
          <a:blip r:embed="rId3">
            <a:alphaModFix/>
          </a:blip>
          <a:stretch>
            <a:fillRect/>
          </a:stretch>
        </p:blipFill>
        <p:spPr>
          <a:xfrm>
            <a:off x="1508675" y="1828800"/>
            <a:ext cx="5943600" cy="396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sp>
        <p:nvSpPr>
          <p:cNvPr id="197" name="Shape 19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pic>
        <p:nvPicPr>
          <p:cNvPr id="198" name="Shape 198"/>
          <p:cNvPicPr preferRelativeResize="0"/>
          <p:nvPr/>
        </p:nvPicPr>
        <p:blipFill>
          <a:blip r:embed="rId3">
            <a:alphaModFix/>
          </a:blip>
          <a:stretch>
            <a:fillRect/>
          </a:stretch>
        </p:blipFill>
        <p:spPr>
          <a:xfrm>
            <a:off x="1959050" y="1490424"/>
            <a:ext cx="4328100" cy="4546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205" name="Shape 205"/>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228600" lvl="0" marL="457200" marR="0" rtl="0" algn="l">
              <a:spcBef>
                <a:spcPts val="2000"/>
              </a:spcBef>
              <a:spcAft>
                <a:spcPts val="0"/>
              </a:spcAft>
              <a:buAutoNum type="arabicPeriod"/>
            </a:pPr>
            <a:r>
              <a:rPr lang="en-US"/>
              <a:t>Loading Screen</a:t>
            </a:r>
          </a:p>
          <a:p>
            <a:pPr indent="-228600" lvl="0" marL="457200" marR="0" rtl="0" algn="l">
              <a:spcBef>
                <a:spcPts val="2000"/>
              </a:spcBef>
              <a:spcAft>
                <a:spcPts val="0"/>
              </a:spcAft>
              <a:buAutoNum type="arabicPeriod"/>
            </a:pPr>
            <a:r>
              <a:rPr lang="en-US"/>
              <a:t>Touch Input</a:t>
            </a:r>
          </a:p>
          <a:p>
            <a:pPr indent="-228600" lvl="0" marL="457200" marR="0" rtl="0" algn="l">
              <a:spcBef>
                <a:spcPts val="2000"/>
              </a:spcBef>
              <a:spcAft>
                <a:spcPts val="0"/>
              </a:spcAft>
              <a:buAutoNum type="arabicPeriod"/>
            </a:pPr>
            <a:r>
              <a:rPr lang="en-US"/>
              <a:t>Movement Via Touch</a:t>
            </a:r>
          </a:p>
          <a:p>
            <a:pPr indent="-228600" lvl="0" marL="457200" marR="0" rtl="0" algn="l">
              <a:spcBef>
                <a:spcPts val="2000"/>
              </a:spcBef>
              <a:spcAft>
                <a:spcPts val="0"/>
              </a:spcAft>
              <a:buAutoNum type="arabicPeriod"/>
            </a:pPr>
            <a:r>
              <a:rPr lang="en-US"/>
              <a:t>Mobile Video Player</a:t>
            </a:r>
          </a:p>
          <a:p>
            <a:pPr indent="-228600" lvl="0" marL="457200" marR="0" rtl="0" algn="l">
              <a:spcBef>
                <a:spcPts val="2000"/>
              </a:spcBef>
              <a:spcAft>
                <a:spcPts val="0"/>
              </a:spcAft>
              <a:buAutoNum type="arabicPeriod"/>
            </a:pPr>
            <a:r>
              <a:rPr lang="en-US"/>
              <a:t>Icon Camera View</a:t>
            </a:r>
          </a:p>
          <a:p>
            <a:pPr indent="-228600" lvl="0" marL="457200" marR="0" rtl="0" algn="l">
              <a:spcBef>
                <a:spcPts val="2000"/>
              </a:spcBef>
              <a:spcAft>
                <a:spcPts val="0"/>
              </a:spcAft>
              <a:buAutoNum type="arabicPeriod"/>
            </a:pPr>
            <a:r>
              <a:rPr lang="en-US"/>
              <a:t>Icon Interaction</a:t>
            </a:r>
          </a:p>
          <a:p>
            <a:pPr indent="-228600" lvl="0" marL="457200" marR="0" rtl="0" algn="l">
              <a:spcBef>
                <a:spcPts val="2000"/>
              </a:spcBef>
              <a:spcAft>
                <a:spcPts val="0"/>
              </a:spcAft>
              <a:buAutoNum type="arabicPeriod"/>
            </a:pPr>
            <a:r>
              <a:rPr lang="en-US"/>
              <a:t>Toggle VR View</a:t>
            </a: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#1 - #219 Loading Screen</a:t>
            </a:r>
          </a:p>
        </p:txBody>
      </p:sp>
      <p:sp>
        <p:nvSpPr>
          <p:cNvPr id="212" name="Shape 212"/>
          <p:cNvSpPr txBox="1"/>
          <p:nvPr>
            <p:ph idx="1" type="body"/>
          </p:nvPr>
        </p:nvSpPr>
        <p:spPr>
          <a:xfrm>
            <a:off x="779462" y="1828800"/>
            <a:ext cx="3657600" cy="42195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sp>
        <p:nvSpPr>
          <p:cNvPr id="213" name="Shape 213"/>
          <p:cNvSpPr txBox="1"/>
          <p:nvPr>
            <p:ph idx="2" type="body"/>
          </p:nvPr>
        </p:nvSpPr>
        <p:spPr>
          <a:xfrm>
            <a:off x="4688541" y="1828800"/>
            <a:ext cx="3657600" cy="4219500"/>
          </a:xfrm>
          <a:prstGeom prst="rect">
            <a:avLst/>
          </a:prstGeom>
        </p:spPr>
        <p:txBody>
          <a:bodyPr anchorCtr="0" anchor="t" bIns="91425" lIns="91425" rIns="91425" tIns="91425">
            <a:noAutofit/>
          </a:bodyPr>
          <a:lstStyle/>
          <a:p>
            <a:pPr indent="-228600" lvl="0" marL="457200" rtl="0">
              <a:spcBef>
                <a:spcPts val="0"/>
              </a:spcBef>
            </a:pPr>
            <a:r>
              <a:rPr lang="en-US"/>
              <a:t>Provides a way for users to know whether the application is still responsive. </a:t>
            </a:r>
          </a:p>
          <a:p>
            <a:pPr indent="-228600" lvl="0" marL="457200" rtl="0">
              <a:spcBef>
                <a:spcPts val="0"/>
              </a:spcBef>
            </a:pPr>
            <a:r>
              <a:rPr lang="en-US"/>
              <a:t>Due to a long loading time, an animated loading screen is crucial in letting the user know that the application still needs more time.</a:t>
            </a:r>
          </a:p>
        </p:txBody>
      </p:sp>
      <p:pic>
        <p:nvPicPr>
          <p:cNvPr id="214" name="Shape 214"/>
          <p:cNvPicPr preferRelativeResize="0"/>
          <p:nvPr/>
        </p:nvPicPr>
        <p:blipFill>
          <a:blip r:embed="rId3">
            <a:alphaModFix/>
          </a:blip>
          <a:stretch>
            <a:fillRect/>
          </a:stretch>
        </p:blipFill>
        <p:spPr>
          <a:xfrm>
            <a:off x="465200" y="1727552"/>
            <a:ext cx="4165424" cy="2343047"/>
          </a:xfrm>
          <a:prstGeom prst="rect">
            <a:avLst/>
          </a:prstGeom>
          <a:noFill/>
          <a:ln>
            <a:noFill/>
          </a:ln>
        </p:spPr>
      </p:pic>
      <p:pic>
        <p:nvPicPr>
          <p:cNvPr id="215" name="Shape 215"/>
          <p:cNvPicPr preferRelativeResize="0"/>
          <p:nvPr/>
        </p:nvPicPr>
        <p:blipFill>
          <a:blip r:embed="rId4">
            <a:alphaModFix/>
          </a:blip>
          <a:stretch>
            <a:fillRect/>
          </a:stretch>
        </p:blipFill>
        <p:spPr>
          <a:xfrm>
            <a:off x="465200" y="4160300"/>
            <a:ext cx="4165425" cy="2210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#2 - #224/225 Touch Input</a:t>
            </a:r>
          </a:p>
        </p:txBody>
      </p:sp>
      <p:sp>
        <p:nvSpPr>
          <p:cNvPr id="222" name="Shape 222"/>
          <p:cNvSpPr txBox="1"/>
          <p:nvPr>
            <p:ph idx="1" type="body"/>
          </p:nvPr>
        </p:nvSpPr>
        <p:spPr>
          <a:xfrm>
            <a:off x="779462" y="1828800"/>
            <a:ext cx="3657600" cy="42195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b="0" i="0" sz="2200" u="none" cap="none" strike="noStrike">
              <a:solidFill>
                <a:srgbClr val="001D4D"/>
              </a:solidFill>
              <a:latin typeface="Trebuchet MS"/>
              <a:ea typeface="Trebuchet MS"/>
              <a:cs typeface="Trebuchet MS"/>
              <a:sym typeface="Trebuchet MS"/>
            </a:endParaRPr>
          </a:p>
        </p:txBody>
      </p:sp>
      <p:sp>
        <p:nvSpPr>
          <p:cNvPr id="223" name="Shape 223"/>
          <p:cNvSpPr txBox="1"/>
          <p:nvPr>
            <p:ph idx="2" type="body"/>
          </p:nvPr>
        </p:nvSpPr>
        <p:spPr>
          <a:xfrm>
            <a:off x="4688541" y="1828800"/>
            <a:ext cx="3657600" cy="4219500"/>
          </a:xfrm>
          <a:prstGeom prst="rect">
            <a:avLst/>
          </a:prstGeom>
        </p:spPr>
        <p:txBody>
          <a:bodyPr anchorCtr="0" anchor="t" bIns="91425" lIns="91425" rIns="91425" tIns="91425">
            <a:noAutofit/>
          </a:bodyPr>
          <a:lstStyle/>
          <a:p>
            <a:pPr indent="-228600" lvl="0" marL="457200" rtl="0">
              <a:spcBef>
                <a:spcPts val="0"/>
              </a:spcBef>
            </a:pPr>
            <a:r>
              <a:rPr lang="en-US"/>
              <a:t>A way for mobile users to provide inputs for the application.</a:t>
            </a:r>
          </a:p>
          <a:p>
            <a:pPr indent="-228600" lvl="0" marL="457200" rtl="0">
              <a:spcBef>
                <a:spcPts val="0"/>
              </a:spcBef>
            </a:pPr>
            <a:r>
              <a:rPr lang="en-US"/>
              <a:t>Also, needs to keep track of number of fingers being used.</a:t>
            </a:r>
          </a:p>
          <a:p>
            <a:pPr indent="-228600" lvl="0" marL="457200">
              <a:spcBef>
                <a:spcPts val="0"/>
              </a:spcBef>
            </a:pPr>
            <a:r>
              <a:rPr lang="en-US"/>
              <a:t>Essential for various interactions in application.</a:t>
            </a:r>
          </a:p>
        </p:txBody>
      </p:sp>
      <p:pic>
        <p:nvPicPr>
          <p:cNvPr id="224" name="Shape 224"/>
          <p:cNvPicPr preferRelativeResize="0"/>
          <p:nvPr/>
        </p:nvPicPr>
        <p:blipFill>
          <a:blip r:embed="rId3">
            <a:alphaModFix/>
          </a:blip>
          <a:stretch>
            <a:fillRect/>
          </a:stretch>
        </p:blipFill>
        <p:spPr>
          <a:xfrm>
            <a:off x="87774" y="1465075"/>
            <a:ext cx="4349275" cy="2720199"/>
          </a:xfrm>
          <a:prstGeom prst="rect">
            <a:avLst/>
          </a:prstGeom>
          <a:noFill/>
          <a:ln>
            <a:noFill/>
          </a:ln>
        </p:spPr>
      </p:pic>
      <p:pic>
        <p:nvPicPr>
          <p:cNvPr id="225" name="Shape 225"/>
          <p:cNvPicPr preferRelativeResize="0"/>
          <p:nvPr/>
        </p:nvPicPr>
        <p:blipFill>
          <a:blip r:embed="rId4">
            <a:alphaModFix/>
          </a:blip>
          <a:stretch>
            <a:fillRect/>
          </a:stretch>
        </p:blipFill>
        <p:spPr>
          <a:xfrm>
            <a:off x="87775" y="4185275"/>
            <a:ext cx="4529750" cy="2274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